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74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5" r:id="rId3"/>
    <p:sldId id="290" r:id="rId4"/>
    <p:sldId id="291" r:id="rId5"/>
    <p:sldId id="292" r:id="rId6"/>
    <p:sldId id="293" r:id="rId7"/>
    <p:sldId id="294" r:id="rId8"/>
    <p:sldId id="295" r:id="rId9"/>
    <p:sldId id="287" r:id="rId10"/>
    <p:sldId id="288" r:id="rId11"/>
    <p:sldId id="275" r:id="rId12"/>
  </p:sldIdLst>
  <p:sldSz cx="9144000" cy="6858000" type="screen4x3"/>
  <p:notesSz cx="9144000" cy="6858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93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1686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DADC3-9563-5F44-997C-5D64BD60165A}" type="datetimeFigureOut">
              <a:rPr lang="fr-FR" smtClean="0"/>
              <a:t>19/05/2014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D47BC-570C-7F46-BF6B-2F130F1F8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071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161BE-C88E-0F4F-84BC-663915E1FAAF}" type="datetimeFigureOut">
              <a:rPr lang="fr-FR" smtClean="0"/>
              <a:t>19/05/2014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306DF-24CA-9B44-84A2-51D049C2E8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53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DD99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rgbClr val="DD99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rgbClr val="86B54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86B54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4100" y="1766046"/>
            <a:ext cx="4724400" cy="927847"/>
          </a:xfrm>
        </p:spPr>
        <p:txBody>
          <a:bodyPr/>
          <a:lstStyle>
            <a:lvl1pPr>
              <a:defRPr sz="2800" b="0">
                <a:solidFill>
                  <a:srgbClr val="02A7D5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324100" y="3749486"/>
            <a:ext cx="5486401" cy="1279714"/>
          </a:xfrm>
        </p:spPr>
        <p:txBody>
          <a:bodyPr anchor="b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24" name="Image 19" descr="logo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2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3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8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0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2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3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9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0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2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3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324600"/>
            <a:ext cx="1676400" cy="400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5" name="Rectangle 38"/>
          <p:cNvSpPr>
            <a:spLocks noGrp="1" noChangeArrowheads="1"/>
          </p:cNvSpPr>
          <p:nvPr>
            <p:ph type="dt" sz="half" idx="11"/>
          </p:nvPr>
        </p:nvSpPr>
        <p:spPr>
          <a:xfrm>
            <a:off x="2362200" y="6324600"/>
            <a:ext cx="1524000" cy="457200"/>
          </a:xfrm>
        </p:spPr>
        <p:txBody>
          <a:bodyPr/>
          <a:lstStyle>
            <a:lvl1pPr>
              <a:defRPr>
                <a:solidFill>
                  <a:srgbClr val="433E4F"/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6" name="Rectangle 39"/>
          <p:cNvSpPr>
            <a:spLocks noGrp="1" noChangeArrowheads="1"/>
          </p:cNvSpPr>
          <p:nvPr>
            <p:ph type="ftr" sz="quarter" idx="12"/>
          </p:nvPr>
        </p:nvSpPr>
        <p:spPr>
          <a:xfrm>
            <a:off x="4038600" y="6324600"/>
            <a:ext cx="2895600" cy="457200"/>
          </a:xfrm>
          <a:prstGeom prst="rect">
            <a:avLst/>
          </a:prstGeom>
          <a:extLst/>
        </p:spPr>
        <p:txBody>
          <a:bodyPr/>
          <a:lstStyle>
            <a:lvl1pPr>
              <a:defRPr sz="900" baseline="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pic>
        <p:nvPicPr>
          <p:cNvPr id="67" name="Image 19" descr="logo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67400"/>
            <a:ext cx="13716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0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7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78" name="Image 19" descr="logo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82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84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85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86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87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88" name="Image 19" descr="logo-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Line 8"/>
          <p:cNvSpPr>
            <a:spLocks noChangeShapeType="1"/>
          </p:cNvSpPr>
          <p:nvPr userDrawn="1"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90" name="Line 50"/>
          <p:cNvSpPr>
            <a:spLocks noChangeShapeType="1"/>
          </p:cNvSpPr>
          <p:nvPr userDrawn="1"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91" name="Line 60"/>
          <p:cNvSpPr>
            <a:spLocks noChangeShapeType="1"/>
          </p:cNvSpPr>
          <p:nvPr userDrawn="1"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92" name="Line 61"/>
          <p:cNvSpPr>
            <a:spLocks noChangeShapeType="1"/>
          </p:cNvSpPr>
          <p:nvPr userDrawn="1"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93" name="Line 62"/>
          <p:cNvSpPr>
            <a:spLocks noChangeShapeType="1"/>
          </p:cNvSpPr>
          <p:nvPr userDrawn="1"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Line 63"/>
          <p:cNvSpPr>
            <a:spLocks noChangeShapeType="1"/>
          </p:cNvSpPr>
          <p:nvPr userDrawn="1"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Line 64"/>
          <p:cNvSpPr>
            <a:spLocks noChangeShapeType="1"/>
          </p:cNvSpPr>
          <p:nvPr userDrawn="1"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Line 65"/>
          <p:cNvSpPr>
            <a:spLocks noChangeShapeType="1"/>
          </p:cNvSpPr>
          <p:nvPr userDrawn="1"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10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rgbClr val="86B54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86B54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2133600"/>
            <a:ext cx="4724400" cy="1752600"/>
          </a:xfrm>
        </p:spPr>
        <p:txBody>
          <a:bodyPr/>
          <a:lstStyle>
            <a:lvl1pPr>
              <a:defRPr sz="2800" b="0">
                <a:solidFill>
                  <a:srgbClr val="02A7D5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4724400" cy="1219200"/>
          </a:xfrm>
        </p:spPr>
        <p:txBody>
          <a:bodyPr anchor="b"/>
          <a:lstStyle>
            <a:lvl1pPr marL="0" indent="0">
              <a:buFontTx/>
              <a:buNone/>
              <a:defRPr sz="2000" b="1"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24" name="Image 19" descr="logo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324600"/>
            <a:ext cx="1676400" cy="400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20" name="Rectangle 38"/>
          <p:cNvSpPr>
            <a:spLocks noGrp="1" noChangeArrowheads="1"/>
          </p:cNvSpPr>
          <p:nvPr>
            <p:ph type="dt" sz="half" idx="11"/>
          </p:nvPr>
        </p:nvSpPr>
        <p:spPr>
          <a:xfrm>
            <a:off x="2362200" y="6324600"/>
            <a:ext cx="1524000" cy="457200"/>
          </a:xfrm>
        </p:spPr>
        <p:txBody>
          <a:bodyPr/>
          <a:lstStyle>
            <a:lvl1pPr>
              <a:defRPr>
                <a:solidFill>
                  <a:srgbClr val="433E4F"/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5" name="Rectangle 39"/>
          <p:cNvSpPr>
            <a:spLocks noGrp="1" noChangeArrowheads="1"/>
          </p:cNvSpPr>
          <p:nvPr>
            <p:ph type="ftr" sz="quarter" idx="12"/>
          </p:nvPr>
        </p:nvSpPr>
        <p:spPr>
          <a:xfrm>
            <a:off x="4038600" y="6324600"/>
            <a:ext cx="2895600" cy="457200"/>
          </a:xfrm>
          <a:prstGeom prst="rect">
            <a:avLst/>
          </a:prstGeom>
          <a:extLst/>
        </p:spPr>
        <p:txBody>
          <a:bodyPr/>
          <a:lstStyle>
            <a:lvl1pPr>
              <a:defRPr sz="900" baseline="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04445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0_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362200" y="4648200"/>
            <a:ext cx="5791200" cy="4572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2"/>
                </a:solidFill>
                <a:latin typeface="+mj-lt"/>
              </a:defRPr>
            </a:lvl1pPr>
          </a:lstStyle>
          <a:p>
            <a:pPr marL="0" eaLnBrk="1" hangingPunct="1">
              <a:lnSpc>
                <a:spcPct val="90000"/>
              </a:lnSpc>
              <a:defRPr/>
            </a:pPr>
            <a:r>
              <a:rPr lang="fr-FR" sz="2200" dirty="0" err="1" smtClean="0">
                <a:solidFill>
                  <a:srgbClr val="02A7D5"/>
                </a:solidFill>
                <a:cs typeface="+mn-cs"/>
              </a:rPr>
              <a:t>xxxx@atih.sante.fr</a:t>
            </a:r>
            <a:endParaRPr lang="fr-FR" sz="2200" dirty="0" smtClean="0">
              <a:solidFill>
                <a:srgbClr val="02A7D5"/>
              </a:solidFill>
              <a:cs typeface="+mn-cs"/>
            </a:endParaRP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362200" y="2218266"/>
            <a:ext cx="4724400" cy="537633"/>
          </a:xfrm>
        </p:spPr>
        <p:txBody>
          <a:bodyPr/>
          <a:lstStyle>
            <a:lvl1pPr algn="l">
              <a:defRPr sz="2200" b="0">
                <a:solidFill>
                  <a:srgbClr val="02A7D5"/>
                </a:solidFill>
              </a:defRPr>
            </a:lvl1pPr>
          </a:lstStyle>
          <a:p>
            <a:pPr lvl="0"/>
            <a:r>
              <a:rPr lang="fr-FR" noProof="0" dirty="0" smtClean="0"/>
              <a:t>Merci de votre attention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40" name="Image 19" descr="logo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2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3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4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1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324600"/>
            <a:ext cx="1676400" cy="400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2" name="Rectangle 38"/>
          <p:cNvSpPr>
            <a:spLocks noGrp="1" noChangeArrowheads="1"/>
          </p:cNvSpPr>
          <p:nvPr>
            <p:ph type="dt" sz="half" idx="11"/>
          </p:nvPr>
        </p:nvSpPr>
        <p:spPr>
          <a:xfrm>
            <a:off x="2362200" y="6324600"/>
            <a:ext cx="1524000" cy="457200"/>
          </a:xfrm>
        </p:spPr>
        <p:txBody>
          <a:bodyPr/>
          <a:lstStyle>
            <a:lvl1pPr>
              <a:defRPr>
                <a:solidFill>
                  <a:srgbClr val="433E4F"/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7" name="Rectangle 39"/>
          <p:cNvSpPr>
            <a:spLocks noGrp="1" noChangeArrowheads="1"/>
          </p:cNvSpPr>
          <p:nvPr>
            <p:ph type="ftr" sz="quarter" idx="12"/>
          </p:nvPr>
        </p:nvSpPr>
        <p:spPr>
          <a:xfrm>
            <a:off x="4038600" y="6324600"/>
            <a:ext cx="2895600" cy="457200"/>
          </a:xfrm>
          <a:prstGeom prst="rect">
            <a:avLst/>
          </a:prstGeom>
          <a:extLst/>
        </p:spPr>
        <p:txBody>
          <a:bodyPr/>
          <a:lstStyle>
            <a:lvl1pPr>
              <a:defRPr sz="900" baseline="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76" y="2937064"/>
            <a:ext cx="4787900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9" name="Image 19" descr="logo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8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59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0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76" y="2937064"/>
            <a:ext cx="4787900" cy="1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2" name="Image 19" descr="logo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Line 8"/>
          <p:cNvSpPr>
            <a:spLocks noChangeShapeType="1"/>
          </p:cNvSpPr>
          <p:nvPr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4" name="Line 50"/>
          <p:cNvSpPr>
            <a:spLocks noChangeShapeType="1"/>
          </p:cNvSpPr>
          <p:nvPr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5" name="Line 60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6" name="Line 61"/>
          <p:cNvSpPr>
            <a:spLocks noChangeShapeType="1"/>
          </p:cNvSpPr>
          <p:nvPr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7" name="Line 62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8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69" name="Line 64"/>
          <p:cNvSpPr>
            <a:spLocks noChangeShapeType="1"/>
          </p:cNvSpPr>
          <p:nvPr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0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72" name="Image 19" descr="logo-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Line 8"/>
          <p:cNvSpPr>
            <a:spLocks noChangeShapeType="1"/>
          </p:cNvSpPr>
          <p:nvPr userDrawn="1"/>
        </p:nvSpPr>
        <p:spPr bwMode="auto">
          <a:xfrm>
            <a:off x="2362200" y="1238250"/>
            <a:ext cx="57912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Line 50"/>
          <p:cNvSpPr>
            <a:spLocks noChangeShapeType="1"/>
          </p:cNvSpPr>
          <p:nvPr userDrawn="1"/>
        </p:nvSpPr>
        <p:spPr bwMode="auto">
          <a:xfrm rot="16200000">
            <a:off x="6249194" y="3123406"/>
            <a:ext cx="3810000" cy="1588"/>
          </a:xfrm>
          <a:prstGeom prst="line">
            <a:avLst/>
          </a:prstGeom>
          <a:noFill/>
          <a:ln w="38862">
            <a:solidFill>
              <a:srgbClr val="4E455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Line 60"/>
          <p:cNvSpPr>
            <a:spLocks noChangeShapeType="1"/>
          </p:cNvSpPr>
          <p:nvPr userDrawn="1"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38862">
            <a:solidFill>
              <a:srgbClr val="E478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Line 61"/>
          <p:cNvSpPr>
            <a:spLocks noChangeShapeType="1"/>
          </p:cNvSpPr>
          <p:nvPr userDrawn="1"/>
        </p:nvSpPr>
        <p:spPr bwMode="auto">
          <a:xfrm rot="16200000">
            <a:off x="5695950" y="3429000"/>
            <a:ext cx="6400800" cy="0"/>
          </a:xfrm>
          <a:prstGeom prst="line">
            <a:avLst/>
          </a:prstGeom>
          <a:noFill/>
          <a:ln w="38862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7" name="Line 62"/>
          <p:cNvSpPr>
            <a:spLocks noChangeShapeType="1"/>
          </p:cNvSpPr>
          <p:nvPr userDrawn="1"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38862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Line 63"/>
          <p:cNvSpPr>
            <a:spLocks noChangeShapeType="1"/>
          </p:cNvSpPr>
          <p:nvPr userDrawn="1"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Line 64"/>
          <p:cNvSpPr>
            <a:spLocks noChangeShapeType="1"/>
          </p:cNvSpPr>
          <p:nvPr userDrawn="1"/>
        </p:nvSpPr>
        <p:spPr bwMode="auto">
          <a:xfrm rot="16200000">
            <a:off x="5772150" y="3505200"/>
            <a:ext cx="6400800" cy="0"/>
          </a:xfrm>
          <a:prstGeom prst="line">
            <a:avLst/>
          </a:prstGeom>
          <a:noFill/>
          <a:ln w="38862">
            <a:solidFill>
              <a:srgbClr val="55A93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Line 65"/>
          <p:cNvSpPr>
            <a:spLocks noChangeShapeType="1"/>
          </p:cNvSpPr>
          <p:nvPr userDrawn="1"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29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6"/>
          <p:cNvSpPr>
            <a:spLocks noChangeShapeType="1"/>
          </p:cNvSpPr>
          <p:nvPr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Line 38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Line 40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46088" indent="-261938"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27" name="Image 19" descr="logo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324600"/>
            <a:ext cx="1676400" cy="400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32" name="Rectangle 38"/>
          <p:cNvSpPr>
            <a:spLocks noGrp="1" noChangeArrowheads="1"/>
          </p:cNvSpPr>
          <p:nvPr>
            <p:ph type="dt" sz="half" idx="11"/>
          </p:nvPr>
        </p:nvSpPr>
        <p:spPr>
          <a:xfrm>
            <a:off x="2362200" y="6324600"/>
            <a:ext cx="1524000" cy="457200"/>
          </a:xfrm>
        </p:spPr>
        <p:txBody>
          <a:bodyPr/>
          <a:lstStyle>
            <a:lvl1pPr>
              <a:defRPr>
                <a:solidFill>
                  <a:srgbClr val="433E4F"/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" name="Rectangle 39"/>
          <p:cNvSpPr>
            <a:spLocks noGrp="1" noChangeArrowheads="1"/>
          </p:cNvSpPr>
          <p:nvPr>
            <p:ph type="ftr" sz="quarter" idx="12"/>
          </p:nvPr>
        </p:nvSpPr>
        <p:spPr>
          <a:xfrm>
            <a:off x="4038600" y="6324600"/>
            <a:ext cx="2895600" cy="457200"/>
          </a:xfrm>
          <a:prstGeom prst="rect">
            <a:avLst/>
          </a:prstGeom>
          <a:extLst/>
        </p:spPr>
        <p:txBody>
          <a:bodyPr/>
          <a:lstStyle>
            <a:lvl1pPr>
              <a:defRPr sz="900" baseline="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pic>
        <p:nvPicPr>
          <p:cNvPr id="30" name="Image 19" descr="logo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Line 26"/>
          <p:cNvSpPr>
            <a:spLocks noChangeShapeType="1"/>
          </p:cNvSpPr>
          <p:nvPr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37" name="Image 19" descr="logo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Line 26"/>
          <p:cNvSpPr>
            <a:spLocks noChangeShapeType="1"/>
          </p:cNvSpPr>
          <p:nvPr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Line 65"/>
          <p:cNvSpPr>
            <a:spLocks noChangeShapeType="1"/>
          </p:cNvSpPr>
          <p:nvPr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41" name="Image 19" descr="logo-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Line 26"/>
          <p:cNvSpPr>
            <a:spLocks noChangeShapeType="1"/>
          </p:cNvSpPr>
          <p:nvPr userDrawn="1"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3" name="Line 63"/>
          <p:cNvSpPr>
            <a:spLocks noChangeShapeType="1"/>
          </p:cNvSpPr>
          <p:nvPr userDrawn="1"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44" name="Line 65"/>
          <p:cNvSpPr>
            <a:spLocks noChangeShapeType="1"/>
          </p:cNvSpPr>
          <p:nvPr userDrawn="1"/>
        </p:nvSpPr>
        <p:spPr bwMode="auto">
          <a:xfrm rot="162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88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6096000" cy="992188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62000" y="2133600"/>
            <a:ext cx="7416800" cy="3657600"/>
          </a:xfrm>
        </p:spPr>
        <p:txBody>
          <a:bodyPr/>
          <a:lstStyle>
            <a:lvl1pPr marL="18415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324600"/>
            <a:ext cx="1676400" cy="400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dt" sz="half" idx="11"/>
          </p:nvPr>
        </p:nvSpPr>
        <p:spPr>
          <a:xfrm>
            <a:off x="2362200" y="6324600"/>
            <a:ext cx="1524000" cy="457200"/>
          </a:xfrm>
        </p:spPr>
        <p:txBody>
          <a:bodyPr/>
          <a:lstStyle>
            <a:lvl1pPr>
              <a:defRPr>
                <a:solidFill>
                  <a:srgbClr val="433E4F"/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39"/>
          <p:cNvSpPr>
            <a:spLocks noGrp="1" noChangeArrowheads="1"/>
          </p:cNvSpPr>
          <p:nvPr>
            <p:ph type="ftr" sz="quarter" idx="12"/>
          </p:nvPr>
        </p:nvSpPr>
        <p:spPr>
          <a:xfrm>
            <a:off x="4038600" y="6324600"/>
            <a:ext cx="2895600" cy="457200"/>
          </a:xfrm>
          <a:prstGeom prst="rect">
            <a:avLst/>
          </a:prstGeom>
          <a:extLst/>
        </p:spPr>
        <p:txBody>
          <a:bodyPr/>
          <a:lstStyle>
            <a:lvl1pPr>
              <a:defRPr sz="1000" baseline="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1821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04800"/>
            <a:ext cx="60960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33600"/>
            <a:ext cx="741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32200" y="648596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latin typeface="Arial" pitchFamily="34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9753"/>
            <a:ext cx="76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aseline="0">
                <a:solidFill>
                  <a:srgbClr val="4E455D"/>
                </a:solidFill>
                <a:latin typeface="Arial Bold" charset="0"/>
              </a:defRPr>
            </a:lvl1pPr>
          </a:lstStyle>
          <a:p>
            <a:pPr>
              <a:defRPr/>
            </a:pPr>
            <a:fld id="{283498F4-4F50-4791-B627-915D9611E3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 rot="-54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2133600" y="1238250"/>
            <a:ext cx="6324600" cy="1588"/>
          </a:xfrm>
          <a:prstGeom prst="line">
            <a:avLst/>
          </a:prstGeom>
          <a:noFill/>
          <a:ln w="38862">
            <a:solidFill>
              <a:srgbClr val="453B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pic>
        <p:nvPicPr>
          <p:cNvPr id="11" name="Image 5" descr="logo-ppt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63"/>
          <p:cNvSpPr>
            <a:spLocks noChangeShapeType="1"/>
          </p:cNvSpPr>
          <p:nvPr/>
        </p:nvSpPr>
        <p:spPr bwMode="auto">
          <a:xfrm>
            <a:off x="304800" y="6781800"/>
            <a:ext cx="87630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Line 65"/>
          <p:cNvSpPr>
            <a:spLocks noChangeShapeType="1"/>
          </p:cNvSpPr>
          <p:nvPr/>
        </p:nvSpPr>
        <p:spPr bwMode="auto">
          <a:xfrm rot="-5400000">
            <a:off x="5848350" y="3581400"/>
            <a:ext cx="6400800" cy="0"/>
          </a:xfrm>
          <a:prstGeom prst="line">
            <a:avLst/>
          </a:prstGeom>
          <a:noFill/>
          <a:ln w="38862">
            <a:solidFill>
              <a:srgbClr val="02A7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327725" y="1751794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15" name="Rectangle 39"/>
          <p:cNvSpPr>
            <a:spLocks noGrp="1" noChangeArrowheads="1"/>
          </p:cNvSpPr>
          <p:nvPr>
            <p:ph type="ftr" sz="quarter" idx="3"/>
          </p:nvPr>
        </p:nvSpPr>
        <p:spPr>
          <a:xfrm>
            <a:off x="5707112" y="6485965"/>
            <a:ext cx="2376264" cy="457200"/>
          </a:xfrm>
          <a:prstGeom prst="rect">
            <a:avLst/>
          </a:prstGeom>
          <a:extLst/>
        </p:spPr>
        <p:txBody>
          <a:bodyPr/>
          <a:lstStyle>
            <a:lvl1pPr>
              <a:defRPr lang="fr-FR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pic>
        <p:nvPicPr>
          <p:cNvPr id="16" name="Image 5" descr="logo-ppt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5" descr="logo-ppt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5" descr="logo-ppt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673100"/>
            <a:ext cx="13287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E455D"/>
          </a:solidFill>
          <a:latin typeface="Arial Bold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4E455D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4E455D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4E455D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4E455D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4E455D"/>
          </a:solidFill>
          <a:latin typeface="Arial Bold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4E455D"/>
          </a:solidFill>
          <a:latin typeface="Arial Bold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4E455D"/>
          </a:solidFill>
          <a:latin typeface="Arial Bold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4E455D"/>
          </a:solidFill>
          <a:latin typeface="Arial Bold" charset="0"/>
          <a:ea typeface="ＭＳ Ｐゴシック" charset="0"/>
        </a:defRPr>
      </a:lvl9pPr>
    </p:titleStyle>
    <p:bodyStyle>
      <a:lvl1pPr marL="342900" indent="-57150" algn="l" rtl="0" eaLnBrk="1" fontAlgn="base" hangingPunct="1">
        <a:spcBef>
          <a:spcPct val="20000"/>
        </a:spcBef>
        <a:spcAft>
          <a:spcPct val="0"/>
        </a:spcAft>
        <a:buBlip>
          <a:blip r:embed="rId8"/>
        </a:buBlip>
        <a:defRPr sz="2500">
          <a:solidFill>
            <a:srgbClr val="4E455D"/>
          </a:solidFill>
          <a:latin typeface="+mn-lt"/>
          <a:ea typeface="+mn-ea"/>
          <a:cs typeface="ＭＳ Ｐゴシック" charset="0"/>
        </a:defRPr>
      </a:lvl1pPr>
      <a:lvl2pPr marL="762000" indent="-285750" algn="l" rtl="0" eaLnBrk="1" fontAlgn="base" hangingPunct="1">
        <a:spcBef>
          <a:spcPct val="20000"/>
        </a:spcBef>
        <a:spcAft>
          <a:spcPct val="0"/>
        </a:spcAft>
        <a:buSzPct val="110000"/>
        <a:buBlip>
          <a:blip r:embed="rId9"/>
        </a:buBlip>
        <a:defRPr sz="2200">
          <a:solidFill>
            <a:srgbClr val="4E455D"/>
          </a:solidFill>
          <a:latin typeface="+mn-lt"/>
          <a:ea typeface="+mn-ea"/>
        </a:defRPr>
      </a:lvl2pPr>
      <a:lvl3pPr marL="1143000" indent="-190500" algn="l" rtl="0" eaLnBrk="1" fontAlgn="base" hangingPunct="1">
        <a:spcBef>
          <a:spcPct val="20000"/>
        </a:spcBef>
        <a:spcAft>
          <a:spcPct val="0"/>
        </a:spcAft>
        <a:buBlip>
          <a:blip r:embed="rId10"/>
        </a:buBlip>
        <a:defRPr>
          <a:solidFill>
            <a:srgbClr val="4E455D"/>
          </a:solidFill>
          <a:latin typeface="+mn-lt"/>
          <a:ea typeface="+mn-ea"/>
        </a:defRPr>
      </a:lvl3pPr>
      <a:lvl4pPr marL="1619250" indent="-190500" algn="l" rtl="0" eaLnBrk="1" fontAlgn="base" hangingPunct="1">
        <a:spcBef>
          <a:spcPct val="20000"/>
        </a:spcBef>
        <a:spcAft>
          <a:spcPct val="0"/>
        </a:spcAft>
        <a:buBlip>
          <a:blip r:embed="rId8"/>
        </a:buBlip>
        <a:defRPr sz="1500">
          <a:solidFill>
            <a:srgbClr val="4E455D"/>
          </a:solidFill>
          <a:latin typeface="+mn-lt"/>
          <a:ea typeface="+mn-ea"/>
        </a:defRPr>
      </a:lvl4pPr>
      <a:lvl5pPr marL="2000250" indent="-190500" algn="l" rtl="0" eaLnBrk="1" fontAlgn="base" hangingPunct="1">
        <a:spcBef>
          <a:spcPct val="20000"/>
        </a:spcBef>
        <a:spcAft>
          <a:spcPct val="0"/>
        </a:spcAft>
        <a:buBlip>
          <a:blip r:embed="rId9"/>
        </a:buBlip>
        <a:defRPr sz="1500">
          <a:solidFill>
            <a:srgbClr val="4E455D"/>
          </a:solidFill>
          <a:latin typeface="+mn-lt"/>
          <a:ea typeface="+mn-ea"/>
        </a:defRPr>
      </a:lvl5pPr>
      <a:lvl6pPr marL="2457450" indent="-190500" algn="l" rtl="0" eaLnBrk="1" fontAlgn="base" hangingPunct="1">
        <a:spcBef>
          <a:spcPct val="20000"/>
        </a:spcBef>
        <a:spcAft>
          <a:spcPct val="0"/>
        </a:spcAft>
        <a:buBlip>
          <a:blip r:embed="rId9"/>
        </a:buBlip>
        <a:defRPr sz="1500">
          <a:solidFill>
            <a:srgbClr val="4E455D"/>
          </a:solidFill>
          <a:latin typeface="+mn-lt"/>
          <a:ea typeface="+mn-ea"/>
        </a:defRPr>
      </a:lvl6pPr>
      <a:lvl7pPr marL="2914650" indent="-190500" algn="l" rtl="0" eaLnBrk="1" fontAlgn="base" hangingPunct="1">
        <a:spcBef>
          <a:spcPct val="20000"/>
        </a:spcBef>
        <a:spcAft>
          <a:spcPct val="0"/>
        </a:spcAft>
        <a:buBlip>
          <a:blip r:embed="rId9"/>
        </a:buBlip>
        <a:defRPr sz="1500">
          <a:solidFill>
            <a:srgbClr val="4E455D"/>
          </a:solidFill>
          <a:latin typeface="+mn-lt"/>
          <a:ea typeface="+mn-ea"/>
        </a:defRPr>
      </a:lvl7pPr>
      <a:lvl8pPr marL="3371850" indent="-190500" algn="l" rtl="0" eaLnBrk="1" fontAlgn="base" hangingPunct="1">
        <a:spcBef>
          <a:spcPct val="20000"/>
        </a:spcBef>
        <a:spcAft>
          <a:spcPct val="0"/>
        </a:spcAft>
        <a:buBlip>
          <a:blip r:embed="rId9"/>
        </a:buBlip>
        <a:defRPr sz="1500">
          <a:solidFill>
            <a:srgbClr val="4E455D"/>
          </a:solidFill>
          <a:latin typeface="+mn-lt"/>
          <a:ea typeface="+mn-ea"/>
        </a:defRPr>
      </a:lvl8pPr>
      <a:lvl9pPr marL="3829050" indent="-190500" algn="l" rtl="0" eaLnBrk="1" fontAlgn="base" hangingPunct="1">
        <a:spcBef>
          <a:spcPct val="20000"/>
        </a:spcBef>
        <a:spcAft>
          <a:spcPct val="0"/>
        </a:spcAft>
        <a:buBlip>
          <a:blip r:embed="rId9"/>
        </a:buBlip>
        <a:defRPr sz="1500">
          <a:solidFill>
            <a:srgbClr val="4E455D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yrius@atih.sante.fr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ap.atih.sante.fr/syrius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h.sante.fr/mise-jour-2014-de-la-liste-de-correspondance-codes-postaux-codes-geographiques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tableau6.html" TargetMode="External"/><Relationship Id="rId2" Type="http://schemas.openxmlformats.org/officeDocument/2006/relationships/hyperlink" Target="tableau1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tableau15.pdf" TargetMode="External"/><Relationship Id="rId4" Type="http://schemas.openxmlformats.org/officeDocument/2006/relationships/hyperlink" Target="tableau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62200" y="2857500"/>
            <a:ext cx="5430672" cy="660082"/>
          </a:xfrm>
        </p:spPr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Plateforme </a:t>
            </a:r>
            <a:r>
              <a:rPr lang="fr-FR" dirty="0" err="1" smtClean="0"/>
              <a:t>Syrius</a:t>
            </a:r>
            <a:endParaRPr lang="fr-FR" b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62200" y="3872553"/>
            <a:ext cx="4724400" cy="1219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fr-FR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fr-FR" dirty="0">
                <a:solidFill>
                  <a:schemeClr val="accent2"/>
                </a:solidFill>
              </a:rPr>
              <a:t>Max </a:t>
            </a:r>
            <a:r>
              <a:rPr lang="fr-FR" dirty="0" err="1">
                <a:solidFill>
                  <a:schemeClr val="accent2"/>
                </a:solidFill>
              </a:rPr>
              <a:t>Bensadon</a:t>
            </a:r>
            <a:r>
              <a:rPr lang="fr-FR" dirty="0">
                <a:solidFill>
                  <a:schemeClr val="accent2"/>
                </a:solidFill>
              </a:rPr>
              <a:t> - ATIH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6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Accès à la </a:t>
            </a:r>
            <a:r>
              <a:rPr lang="fr-FR" dirty="0" smtClean="0"/>
              <a:t>plateforme pour les 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854199"/>
            <a:ext cx="7924800" cy="3990363"/>
          </a:xfrm>
        </p:spPr>
        <p:txBody>
          <a:bodyPr/>
          <a:lstStyle/>
          <a:p>
            <a:r>
              <a:rPr lang="fr-FR" sz="2400" dirty="0" smtClean="0"/>
              <a:t>Problème </a:t>
            </a:r>
            <a:r>
              <a:rPr lang="fr-FR" sz="2400" dirty="0"/>
              <a:t>à régler </a:t>
            </a:r>
          </a:p>
          <a:p>
            <a:pPr lvl="1"/>
            <a:r>
              <a:rPr lang="fr-FR" sz="2400" dirty="0"/>
              <a:t>Quel niveau de lecture des résultats dans l’établissement ?</a:t>
            </a:r>
          </a:p>
          <a:p>
            <a:pPr lvl="2"/>
            <a:r>
              <a:rPr lang="fr-FR" dirty="0" smtClean="0"/>
              <a:t>Au niveau SU</a:t>
            </a:r>
          </a:p>
          <a:p>
            <a:pPr lvl="2"/>
            <a:r>
              <a:rPr lang="fr-FR" dirty="0" smtClean="0"/>
              <a:t>Au niveau établissement</a:t>
            </a:r>
            <a:endParaRPr lang="fr-FR" sz="2400" dirty="0"/>
          </a:p>
          <a:p>
            <a:r>
              <a:rPr lang="fr-FR" sz="2400" dirty="0" smtClean="0"/>
              <a:t>Transmission </a:t>
            </a:r>
            <a:r>
              <a:rPr lang="fr-FR" sz="2400" dirty="0"/>
              <a:t>des résultats aux établissements par la plateforme sur une adresse mél</a:t>
            </a:r>
            <a:r>
              <a:rPr lang="fr-FR" sz="2400" dirty="0" smtClean="0"/>
              <a:t>.</a:t>
            </a:r>
          </a:p>
          <a:p>
            <a:pPr lvl="1"/>
            <a:r>
              <a:rPr lang="fr-FR" sz="1800" dirty="0" smtClean="0"/>
              <a:t>A partir du mois de juin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08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299447" y="4737847"/>
            <a:ext cx="5791200" cy="457200"/>
          </a:xfrm>
        </p:spPr>
        <p:txBody>
          <a:bodyPr/>
          <a:lstStyle/>
          <a:p>
            <a:r>
              <a:rPr lang="fr-FR" sz="2200" dirty="0" smtClean="0"/>
              <a:t>Max.bensadon@atih.sante.fr</a:t>
            </a:r>
            <a:endParaRPr lang="fr-FR" sz="2200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1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Plateforme </a:t>
            </a:r>
            <a:r>
              <a:rPr lang="fr-FR" dirty="0" err="1"/>
              <a:t>Syrius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866900"/>
            <a:ext cx="8039100" cy="4457700"/>
          </a:xfrm>
        </p:spPr>
        <p:txBody>
          <a:bodyPr/>
          <a:lstStyle/>
          <a:p>
            <a:r>
              <a:rPr lang="fr-FR" dirty="0"/>
              <a:t>Récupère les données transmises par les serveurs </a:t>
            </a:r>
            <a:r>
              <a:rPr lang="fr-FR" dirty="0" smtClean="0"/>
              <a:t>régionaux</a:t>
            </a:r>
          </a:p>
          <a:p>
            <a:pPr lvl="1"/>
            <a:r>
              <a:rPr lang="fr-FR" dirty="0" smtClean="0"/>
              <a:t>Vérifie le format XML</a:t>
            </a:r>
          </a:p>
          <a:p>
            <a:pPr lvl="1"/>
            <a:r>
              <a:rPr lang="fr-FR" dirty="0" smtClean="0"/>
              <a:t>Vérification du nombr</a:t>
            </a:r>
            <a:r>
              <a:rPr lang="fr-FR" dirty="0" smtClean="0"/>
              <a:t>e de RPU</a:t>
            </a:r>
            <a:endParaRPr lang="fr-FR" dirty="0"/>
          </a:p>
          <a:p>
            <a:r>
              <a:rPr lang="fr-FR" dirty="0"/>
              <a:t>Lancement automatique des traitements</a:t>
            </a:r>
          </a:p>
          <a:p>
            <a:r>
              <a:rPr lang="fr-FR" dirty="0"/>
              <a:t>Présente par </a:t>
            </a:r>
            <a:r>
              <a:rPr lang="fr-FR" dirty="0" smtClean="0"/>
              <a:t>période </a:t>
            </a:r>
            <a:r>
              <a:rPr lang="fr-FR" dirty="0"/>
              <a:t>les établissements transmis</a:t>
            </a:r>
          </a:p>
          <a:p>
            <a:r>
              <a:rPr lang="fr-FR" dirty="0"/>
              <a:t>Visualisation des résultats</a:t>
            </a:r>
          </a:p>
          <a:p>
            <a:r>
              <a:rPr lang="fr-FR" dirty="0"/>
              <a:t>Validation des données par le </a:t>
            </a:r>
            <a:r>
              <a:rPr lang="fr-FR" dirty="0" err="1"/>
              <a:t>valideur</a:t>
            </a:r>
            <a:r>
              <a:rPr lang="fr-FR" dirty="0"/>
              <a:t> régional du domaine </a:t>
            </a:r>
            <a:r>
              <a:rPr lang="fr-FR" dirty="0" err="1" smtClean="0"/>
              <a:t>Syrius</a:t>
            </a:r>
            <a:endParaRPr lang="fr-FR" dirty="0" smtClean="0"/>
          </a:p>
          <a:p>
            <a:r>
              <a:rPr lang="fr-FR" dirty="0" smtClean="0"/>
              <a:t>Opérationnel depuis le 18 avril</a:t>
            </a:r>
            <a:endParaRPr lang="fr-FR" dirty="0"/>
          </a:p>
          <a:p>
            <a:pPr marL="18415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97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Rôles et actions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1" y="1847038"/>
            <a:ext cx="7417800" cy="416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8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niveau régional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1500"/>
            <a:ext cx="8432800" cy="4508500"/>
          </a:xfrm>
        </p:spPr>
        <p:txBody>
          <a:bodyPr/>
          <a:lstStyle/>
          <a:p>
            <a:r>
              <a:rPr lang="fr-FR" sz="2400" dirty="0" smtClean="0"/>
              <a:t>Région avec concentrateur</a:t>
            </a:r>
          </a:p>
          <a:p>
            <a:r>
              <a:rPr lang="fr-FR" sz="2400" dirty="0" smtClean="0"/>
              <a:t>Prise de contact avec l’ATIH </a:t>
            </a:r>
          </a:p>
          <a:p>
            <a:pPr lvl="1"/>
            <a:r>
              <a:rPr lang="fr-FR" sz="2000" dirty="0" smtClean="0">
                <a:hlinkClick r:id="rId2"/>
              </a:rPr>
              <a:t>syrius@atih.sante.fr</a:t>
            </a:r>
            <a:endParaRPr lang="fr-FR" sz="2000" dirty="0" smtClean="0"/>
          </a:p>
          <a:p>
            <a:pPr lvl="1"/>
            <a:r>
              <a:rPr lang="fr-FR" sz="2000" dirty="0"/>
              <a:t>Envoi </a:t>
            </a:r>
            <a:r>
              <a:rPr lang="fr-FR" sz="2000" dirty="0" smtClean="0"/>
              <a:t>des numéros FINESS et du numéro d’ordre de l’ensemble des SU des urgences (mêmes spécifications que OSCOUR).</a:t>
            </a:r>
          </a:p>
          <a:p>
            <a:r>
              <a:rPr lang="fr-FR" sz="2400" dirty="0" smtClean="0"/>
              <a:t>Demande d’un identifiant PLAGE</a:t>
            </a:r>
          </a:p>
          <a:p>
            <a:pPr lvl="1"/>
            <a:r>
              <a:rPr lang="fr-FR" sz="2000" dirty="0" smtClean="0"/>
              <a:t>Se fait au près de l’Administrateur Principal Régional (ARS)</a:t>
            </a:r>
          </a:p>
          <a:p>
            <a:pPr lvl="1"/>
            <a:r>
              <a:rPr lang="fr-FR" sz="2000" dirty="0" smtClean="0"/>
              <a:t>Demande d’attribution d’un rôle de GF dans le domaine </a:t>
            </a:r>
            <a:r>
              <a:rPr lang="fr-FR" sz="2000" dirty="0" err="1" smtClean="0"/>
              <a:t>Syrius</a:t>
            </a:r>
            <a:r>
              <a:rPr lang="fr-FR" sz="2000" dirty="0" smtClean="0"/>
              <a:t>.</a:t>
            </a:r>
          </a:p>
          <a:p>
            <a:pPr lvl="1"/>
            <a:r>
              <a:rPr lang="fr-FR" sz="2000" dirty="0" smtClean="0"/>
              <a:t>Il s’agit d’un identifiant technique</a:t>
            </a:r>
          </a:p>
          <a:p>
            <a:pPr lvl="2"/>
            <a:r>
              <a:rPr lang="fr-FR" sz="1700" dirty="0" smtClean="0"/>
              <a:t>Le gestionnaire de Fichier doit être un opérateur du concentrateur</a:t>
            </a:r>
          </a:p>
          <a:p>
            <a:pPr lvl="2"/>
            <a:r>
              <a:rPr lang="fr-FR" sz="1700" dirty="0" smtClean="0"/>
              <a:t>Il va permettre de faire les tests</a:t>
            </a:r>
          </a:p>
          <a:p>
            <a:endParaRPr lang="fr-FR" sz="2400" dirty="0"/>
          </a:p>
          <a:p>
            <a:pPr marL="184150" indent="0">
              <a:buNone/>
            </a:pPr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51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Validation de la connexion vers </a:t>
            </a:r>
            <a:r>
              <a:rPr lang="fr-FR" dirty="0" err="1" smtClean="0"/>
              <a:t>Syrius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900" y="1803400"/>
            <a:ext cx="8940800" cy="4775200"/>
          </a:xfrm>
        </p:spPr>
        <p:txBody>
          <a:bodyPr/>
          <a:lstStyle/>
          <a:p>
            <a:r>
              <a:rPr lang="fr-FR" sz="2400" dirty="0" smtClean="0"/>
              <a:t>Correspond </a:t>
            </a:r>
            <a:r>
              <a:rPr lang="fr-FR" sz="2400" dirty="0"/>
              <a:t>à une </a:t>
            </a:r>
            <a:r>
              <a:rPr lang="fr-FR" sz="2400" dirty="0" smtClean="0"/>
              <a:t>période </a:t>
            </a:r>
            <a:r>
              <a:rPr lang="fr-FR" sz="2400" dirty="0"/>
              <a:t>de test</a:t>
            </a:r>
          </a:p>
          <a:p>
            <a:r>
              <a:rPr lang="fr-FR" sz="2400" dirty="0"/>
              <a:t>Mise en place de la procédure de transmission</a:t>
            </a:r>
          </a:p>
          <a:p>
            <a:pPr lvl="1"/>
            <a:r>
              <a:rPr lang="fr-FR" sz="2000" dirty="0"/>
              <a:t>Exemple de codes (PHP et Java) sont disponibles</a:t>
            </a:r>
          </a:p>
          <a:p>
            <a:pPr lvl="1"/>
            <a:r>
              <a:rPr lang="fr-FR" sz="2000" dirty="0"/>
              <a:t>Ajout de </a:t>
            </a:r>
            <a:r>
              <a:rPr lang="fr-FR" sz="2000" dirty="0" smtClean="0"/>
              <a:t>l’anonymisation </a:t>
            </a:r>
            <a:endParaRPr lang="fr-FR" sz="2000" dirty="0"/>
          </a:p>
          <a:p>
            <a:pPr lvl="1"/>
            <a:r>
              <a:rPr lang="fr-FR" sz="2000" dirty="0"/>
              <a:t>Format XML quasi identique à celui de OSCOUR </a:t>
            </a:r>
            <a:endParaRPr lang="fr-FR" sz="2000" dirty="0" smtClean="0"/>
          </a:p>
          <a:p>
            <a:pPr lvl="1"/>
            <a:r>
              <a:rPr lang="fr-FR" sz="2000" dirty="0" smtClean="0"/>
              <a:t>Envoi des données tous les mois cumulatifs par établissement</a:t>
            </a:r>
          </a:p>
          <a:p>
            <a:pPr lvl="1"/>
            <a:r>
              <a:rPr lang="fr-FR" sz="2000" dirty="0" smtClean="0"/>
              <a:t>Avant le 15 du mois suivant</a:t>
            </a:r>
            <a:endParaRPr lang="fr-FR" sz="2000" dirty="0"/>
          </a:p>
          <a:p>
            <a:pPr lvl="1"/>
            <a:r>
              <a:rPr lang="fr-FR" sz="2000" dirty="0"/>
              <a:t>Documentation </a:t>
            </a:r>
            <a:r>
              <a:rPr lang="fr-FR" sz="2000" dirty="0" smtClean="0"/>
              <a:t>du projet disponible </a:t>
            </a:r>
            <a:r>
              <a:rPr lang="fr-FR" sz="2000" dirty="0"/>
              <a:t>: </a:t>
            </a:r>
            <a:r>
              <a:rPr lang="fr-FR" sz="2000" dirty="0" smtClean="0"/>
              <a:t>h</a:t>
            </a:r>
            <a:r>
              <a:rPr lang="fr-FR" sz="2000" dirty="0" smtClean="0">
                <a:hlinkClick r:id="rId2"/>
              </a:rPr>
              <a:t>ttp</a:t>
            </a:r>
            <a:r>
              <a:rPr lang="fr-FR" sz="2000" dirty="0">
                <a:hlinkClick r:id="rId2"/>
              </a:rPr>
              <a:t>://sap.atih.sante.fr/syrius</a:t>
            </a:r>
            <a:endParaRPr lang="fr-FR" sz="2000" dirty="0"/>
          </a:p>
          <a:p>
            <a:r>
              <a:rPr lang="fr-FR" sz="2400" dirty="0" smtClean="0"/>
              <a:t>Visualisation des tableaux de résultats permet de valider la bonne mise en place du dispositif</a:t>
            </a:r>
          </a:p>
          <a:p>
            <a:r>
              <a:rPr lang="fr-FR" sz="2400" dirty="0" smtClean="0"/>
              <a:t>Une fois toutes les étapes finalisées on peut mettre en place l’automatisation des transmissions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83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Anonymisation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0700" y="1816100"/>
            <a:ext cx="8293100" cy="4597400"/>
          </a:xfrm>
        </p:spPr>
        <p:txBody>
          <a:bodyPr/>
          <a:lstStyle/>
          <a:p>
            <a:r>
              <a:rPr lang="fr-FR" dirty="0" smtClean="0"/>
              <a:t>Suppression du nom de la commune</a:t>
            </a:r>
          </a:p>
          <a:p>
            <a:r>
              <a:rPr lang="fr-FR" dirty="0" smtClean="0"/>
              <a:t>Modification de la date de naissance</a:t>
            </a:r>
          </a:p>
          <a:p>
            <a:pPr lvl="1"/>
            <a:r>
              <a:rPr lang="fr-FR" dirty="0" smtClean="0"/>
              <a:t>Age en année</a:t>
            </a:r>
          </a:p>
          <a:p>
            <a:pPr lvl="1"/>
            <a:r>
              <a:rPr lang="fr-FR" dirty="0" smtClean="0"/>
              <a:t>Age en jours</a:t>
            </a:r>
          </a:p>
          <a:p>
            <a:r>
              <a:rPr lang="fr-FR" dirty="0" smtClean="0"/>
              <a:t>Remplacement du code postal par le code géographique PMSI</a:t>
            </a:r>
          </a:p>
          <a:p>
            <a:pPr lvl="1"/>
            <a:r>
              <a:rPr lang="fr-FR" dirty="0" smtClean="0"/>
              <a:t>Table de correspondance disponible sur le site ATIH :</a:t>
            </a:r>
          </a:p>
          <a:p>
            <a:pPr lvl="1"/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www.atih.sante.fr/mise-jour-2014-de-la-liste-de-correspondance-codes-postaux-codes-geographiques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65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584201"/>
            <a:ext cx="9462051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1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94" y="177800"/>
            <a:ext cx="8972193" cy="654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98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Traitements réalisés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101850"/>
            <a:ext cx="8445500" cy="2266950"/>
          </a:xfrm>
        </p:spPr>
        <p:txBody>
          <a:bodyPr/>
          <a:lstStyle/>
          <a:p>
            <a:r>
              <a:rPr lang="fr-FR" sz="2000" dirty="0">
                <a:hlinkClick r:id="rId2" action="ppaction://hlinkfile"/>
              </a:rPr>
              <a:t>Tableau 1</a:t>
            </a:r>
            <a:r>
              <a:rPr lang="fr-FR" sz="2000" dirty="0"/>
              <a:t> : Analyse de la cohérence des variables du RPU</a:t>
            </a:r>
          </a:p>
          <a:p>
            <a:r>
              <a:rPr lang="fr-FR" sz="2000" dirty="0" smtClean="0">
                <a:hlinkClick r:id="rId3" action="ppaction://hlinkfile"/>
              </a:rPr>
              <a:t>Tableau </a:t>
            </a:r>
            <a:r>
              <a:rPr lang="fr-FR" sz="2000" dirty="0">
                <a:hlinkClick r:id="rId3" action="ppaction://hlinkfile"/>
              </a:rPr>
              <a:t>6</a:t>
            </a:r>
            <a:r>
              <a:rPr lang="fr-FR" sz="2000" dirty="0"/>
              <a:t> : Fréquence des Diagnostics Principaux  </a:t>
            </a:r>
          </a:p>
          <a:p>
            <a:r>
              <a:rPr lang="fr-FR" sz="2000" dirty="0" smtClean="0">
                <a:hlinkClick r:id="rId4" action="ppaction://hlinkfile"/>
              </a:rPr>
              <a:t>Tableau </a:t>
            </a:r>
            <a:r>
              <a:rPr lang="fr-FR" sz="2000" dirty="0">
                <a:hlinkClick r:id="rId4" action="ppaction://hlinkfile"/>
              </a:rPr>
              <a:t>11</a:t>
            </a:r>
            <a:r>
              <a:rPr lang="fr-FR" sz="2000" dirty="0"/>
              <a:t> : Nombre de passage moyen (moyenne mobile) par jour en fonction de l'âge</a:t>
            </a:r>
          </a:p>
          <a:p>
            <a:r>
              <a:rPr lang="fr-FR" sz="2000" dirty="0" smtClean="0">
                <a:hlinkClick r:id="rId5" action="ppaction://hlinkfile"/>
              </a:rPr>
              <a:t>Tableau </a:t>
            </a:r>
            <a:r>
              <a:rPr lang="fr-FR" sz="2000" dirty="0">
                <a:hlinkClick r:id="rId5" action="ppaction://hlinkfile"/>
              </a:rPr>
              <a:t>15 </a:t>
            </a:r>
            <a:r>
              <a:rPr lang="fr-FR" sz="2000" dirty="0"/>
              <a:t>: Distribution de la durée du passage aux </a:t>
            </a:r>
            <a:r>
              <a:rPr lang="fr-FR" sz="2000" dirty="0" err="1"/>
              <a:t>ugences</a:t>
            </a:r>
            <a:endParaRPr lang="fr-FR" sz="2000" dirty="0"/>
          </a:p>
          <a:p>
            <a:pPr marL="184150" indent="0">
              <a:buNone/>
            </a:pP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6F8B4-365A-46F3-9C5C-7889764C9AFB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70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IH Lyon">
  <a:themeElements>
    <a:clrScheme name="Personnalisée 1">
      <a:dk1>
        <a:srgbClr val="4E455D"/>
      </a:dk1>
      <a:lt1>
        <a:sysClr val="window" lastClr="FFFFFF"/>
      </a:lt1>
      <a:dk2>
        <a:srgbClr val="4E455D"/>
      </a:dk2>
      <a:lt2>
        <a:srgbClr val="0095CB"/>
      </a:lt2>
      <a:accent1>
        <a:srgbClr val="55A935"/>
      </a:accent1>
      <a:accent2>
        <a:srgbClr val="E47823"/>
      </a:accent2>
      <a:accent3>
        <a:srgbClr val="4E455D"/>
      </a:accent3>
      <a:accent4>
        <a:srgbClr val="4E455D"/>
      </a:accent4>
      <a:accent5>
        <a:srgbClr val="4E455D"/>
      </a:accent5>
      <a:accent6>
        <a:srgbClr val="4E455D"/>
      </a:accent6>
      <a:hlink>
        <a:srgbClr val="4E455D"/>
      </a:hlink>
      <a:folHlink>
        <a:srgbClr val="4E455D"/>
      </a:folHlink>
    </a:clrScheme>
    <a:fontScheme name="Nouvelle présentation">
      <a:majorFont>
        <a:latin typeface="Arial Bol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3">
        <a:dk1>
          <a:srgbClr val="000000"/>
        </a:dk1>
        <a:lt1>
          <a:srgbClr val="FFFFFF"/>
        </a:lt1>
        <a:dk2>
          <a:srgbClr val="453B50"/>
        </a:dk2>
        <a:lt2>
          <a:srgbClr val="453B50"/>
        </a:lt2>
        <a:accent1>
          <a:srgbClr val="BBE0E3"/>
        </a:accent1>
        <a:accent2>
          <a:srgbClr val="1592BC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1284AA"/>
        </a:accent6>
        <a:hlink>
          <a:srgbClr val="1592B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14">
        <a:dk1>
          <a:srgbClr val="453B50"/>
        </a:dk1>
        <a:lt1>
          <a:srgbClr val="FFFFFF"/>
        </a:lt1>
        <a:dk2>
          <a:srgbClr val="453B50"/>
        </a:dk2>
        <a:lt2>
          <a:srgbClr val="453B50"/>
        </a:lt2>
        <a:accent1>
          <a:srgbClr val="BBE0E3"/>
        </a:accent1>
        <a:accent2>
          <a:srgbClr val="1592BC"/>
        </a:accent2>
        <a:accent3>
          <a:srgbClr val="FFFFFF"/>
        </a:accent3>
        <a:accent4>
          <a:srgbClr val="3A3143"/>
        </a:accent4>
        <a:accent5>
          <a:srgbClr val="DAEDEF"/>
        </a:accent5>
        <a:accent6>
          <a:srgbClr val="1284AA"/>
        </a:accent6>
        <a:hlink>
          <a:srgbClr val="1592B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11791</TotalTime>
  <Words>371</Words>
  <Application>Microsoft Office PowerPoint</Application>
  <PresentationFormat>Affichage à l'écran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ATIH Lyon</vt:lpstr>
      <vt:lpstr> Plateforme Syrius</vt:lpstr>
      <vt:lpstr>Plateforme Syrius</vt:lpstr>
      <vt:lpstr>Rôles et actions</vt:lpstr>
      <vt:lpstr>Au niveau régional</vt:lpstr>
      <vt:lpstr>Validation de la connexion vers Syrius</vt:lpstr>
      <vt:lpstr>Anonymisation</vt:lpstr>
      <vt:lpstr>Présentation PowerPoint</vt:lpstr>
      <vt:lpstr>Présentation PowerPoint</vt:lpstr>
      <vt:lpstr>Traitements réalisés</vt:lpstr>
      <vt:lpstr>Accès à la plateforme pour les ETS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est admodum mirum videre plebemus innumeram mentibus</dc:title>
  <dc:creator>Anne Fraysse</dc:creator>
  <cp:lastModifiedBy>ATIH</cp:lastModifiedBy>
  <cp:revision>41</cp:revision>
  <dcterms:created xsi:type="dcterms:W3CDTF">2012-10-11T08:24:14Z</dcterms:created>
  <dcterms:modified xsi:type="dcterms:W3CDTF">2014-05-19T21:46:03Z</dcterms:modified>
</cp:coreProperties>
</file>